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74" d="100"/>
          <a:sy n="74" d="100"/>
        </p:scale>
        <p:origin x="4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984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9786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73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344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1904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1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72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326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133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768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4363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494E-D0A9-43D8-B011-728C266B8F20}" type="datetimeFigureOut">
              <a:rPr lang="it-IT" smtClean="0"/>
              <a:t>14/10/2022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4786B-C0A4-4421-B714-4635735CCF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593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1924" y="-597877"/>
            <a:ext cx="9144000" cy="2387600"/>
          </a:xfrm>
        </p:spPr>
        <p:txBody>
          <a:bodyPr/>
          <a:lstStyle/>
          <a:p>
            <a:r>
              <a:rPr lang="it-IT" dirty="0" smtClean="0"/>
              <a:t>Robot-Walker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7431" y="1773238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>
                <a:solidFill>
                  <a:srgbClr val="FF0000"/>
                </a:solidFill>
              </a:rPr>
              <a:t>A simple example of a neural network development</a:t>
            </a:r>
            <a:endParaRPr lang="it-IT" sz="2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0" y="2461846"/>
            <a:ext cx="5082448" cy="3024554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26" y="3216810"/>
            <a:ext cx="2155581" cy="1724465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" y="3217985"/>
            <a:ext cx="2904602" cy="1626577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1588477" y="6374546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800" dirty="0" smtClean="0">
                <a:solidFill>
                  <a:srgbClr val="FF0000"/>
                </a:solidFill>
              </a:rPr>
              <a:t>Paolo Poli and Alessandro Zanetti</a:t>
            </a:r>
            <a:endParaRPr lang="it-IT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9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Activation functions</a:t>
            </a:r>
            <a:endParaRPr lang="it-IT" sz="4000" dirty="0"/>
          </a:p>
        </p:txBody>
      </p:sp>
      <p:sp>
        <p:nvSpPr>
          <p:cNvPr id="7" name="Oval 6"/>
          <p:cNvSpPr/>
          <p:nvPr/>
        </p:nvSpPr>
        <p:spPr>
          <a:xfrm>
            <a:off x="4812323" y="159433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4812324" y="26845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160476" y="160606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6160477" y="2696306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15" name="Straight Connector 14"/>
          <p:cNvCxnSpPr>
            <a:stCxn id="7" idx="6"/>
            <a:endCxn id="11" idx="2"/>
          </p:cNvCxnSpPr>
          <p:nvPr/>
        </p:nvCxnSpPr>
        <p:spPr>
          <a:xfrm>
            <a:off x="5304692" y="182293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6"/>
            <a:endCxn id="11" idx="2"/>
          </p:cNvCxnSpPr>
          <p:nvPr/>
        </p:nvCxnSpPr>
        <p:spPr>
          <a:xfrm flipV="1">
            <a:off x="5304693" y="1834660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7" idx="6"/>
            <a:endCxn id="13" idx="2"/>
          </p:cNvCxnSpPr>
          <p:nvPr/>
        </p:nvCxnSpPr>
        <p:spPr>
          <a:xfrm>
            <a:off x="5304692" y="1822938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9" idx="6"/>
            <a:endCxn id="13" idx="2"/>
          </p:cNvCxnSpPr>
          <p:nvPr/>
        </p:nvCxnSpPr>
        <p:spPr>
          <a:xfrm>
            <a:off x="5304693" y="2913184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1" idx="6"/>
          </p:cNvCxnSpPr>
          <p:nvPr/>
        </p:nvCxnSpPr>
        <p:spPr>
          <a:xfrm flipV="1">
            <a:off x="6652845" y="1828798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3" idx="6"/>
          </p:cNvCxnSpPr>
          <p:nvPr/>
        </p:nvCxnSpPr>
        <p:spPr>
          <a:xfrm>
            <a:off x="6652846" y="2924906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9" idx="4"/>
          </p:cNvCxnSpPr>
          <p:nvPr/>
        </p:nvCxnSpPr>
        <p:spPr>
          <a:xfrm flipH="1">
            <a:off x="4185138" y="3141784"/>
            <a:ext cx="873371" cy="9378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-1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0692" y="4624753"/>
                <a:ext cx="1533433" cy="369332"/>
              </a:xfrm>
              <a:prstGeom prst="rect">
                <a:avLst/>
              </a:prstGeom>
              <a:blipFill rotWithShape="0">
                <a:blip r:embed="rId2"/>
                <a:stretch>
                  <a:fillRect l="-3175" t="-121667" r="-794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62754" y="5005753"/>
                <a:ext cx="1462901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3750" t="-119672" r="-417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TextBox 23"/>
              <p:cNvSpPr txBox="1"/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/>
                  <a:t>0</a:t>
                </a:r>
                <a:r>
                  <a:rPr lang="it-IT" dirty="0" smtClean="0"/>
                  <a:t>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≤0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4" name="TextBox 2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4601307"/>
                <a:ext cx="1462901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3333" t="-121667" r="-417" b="-188333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5" name="TextBox 24"/>
              <p:cNvSpPr txBox="1"/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it-IT" dirty="0" smtClean="0"/>
                  <a:t>1 if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𝑤𝑥</m:t>
                        </m:r>
                        <m:r>
                          <a:rPr lang="it-IT" b="0" i="1" smtClean="0">
                            <a:latin typeface="Cambria Math" panose="02040503050406030204" pitchFamily="18" charset="0"/>
                          </a:rPr>
                          <m:t>&gt;0</m:t>
                        </m:r>
                      </m:e>
                    </m:nary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25" name="TextBox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139" y="4999891"/>
                <a:ext cx="1462901" cy="369332"/>
              </a:xfrm>
              <a:prstGeom prst="rect">
                <a:avLst/>
              </a:prstGeom>
              <a:blipFill rotWithShape="0">
                <a:blip r:embed="rId5"/>
                <a:stretch>
                  <a:fillRect l="-3333" t="-119672" r="-833" b="-18360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7" name="Straight Arrow Connector 26"/>
          <p:cNvCxnSpPr>
            <a:stCxn id="13" idx="4"/>
          </p:cNvCxnSpPr>
          <p:nvPr/>
        </p:nvCxnSpPr>
        <p:spPr>
          <a:xfrm>
            <a:off x="6406662" y="3153506"/>
            <a:ext cx="398584" cy="133057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8194431" y="2901462"/>
            <a:ext cx="373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Total number of parameters=14+4=18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6864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54000" y="148883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46125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3456" y="135336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86861" y="264941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5318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49738" y="52818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26288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 training</a:t>
            </a:r>
            <a:endParaRPr lang="it-IT" sz="4000" dirty="0"/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332804" y="545122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Greedy method (it’s not compulsory to use specific methods in ML literature)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2" y="1770185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Two random matrix were used, at the begin of the simulation with value between -1 and 1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410307" y="3100754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training works increasing any value of the matrix of a random value between –</a:t>
            </a:r>
            <a:r>
              <a:rPr lang="az-Cyrl-AZ" sz="3200" dirty="0" smtClean="0"/>
              <a:t>ѡ</a:t>
            </a:r>
            <a:r>
              <a:rPr lang="it-IT" sz="3200" dirty="0" smtClean="0"/>
              <a:t> and </a:t>
            </a:r>
            <a:r>
              <a:rPr lang="az-Cyrl-AZ" sz="3200" dirty="0"/>
              <a:t>ѡ</a:t>
            </a:r>
            <a:endParaRPr lang="it-IT" sz="3200" dirty="0" smtClean="0"/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-539261" y="4470400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it-IT" sz="3200" dirty="0" smtClean="0"/>
              <a:t>The best performed matrix was chosen, any time the result was </a:t>
            </a:r>
          </a:p>
          <a:p>
            <a:r>
              <a:rPr lang="it-IT" sz="3200" dirty="0" smtClean="0"/>
              <a:t>better of previously results</a:t>
            </a:r>
          </a:p>
          <a:p>
            <a:r>
              <a:rPr lang="it-IT" sz="4000" dirty="0" smtClean="0"/>
              <a:t> </a:t>
            </a: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12661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Cost function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72536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1120" y="3059722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25618" y="2813538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902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dirty="0" smtClean="0"/>
              <a:t>The cost function chosen, is the sum of the number times of each robot reaches one of the two assigned bases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pic>
        <p:nvPicPr>
          <p:cNvPr id="2" name="notrain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45273" y="3042137"/>
            <a:ext cx="3363170" cy="29757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55279" y="2795953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Untrained</a:t>
            </a:r>
            <a:endParaRPr lang="it-IT" sz="2800" dirty="0"/>
          </a:p>
        </p:txBody>
      </p:sp>
      <p:pic>
        <p:nvPicPr>
          <p:cNvPr id="4" name="trained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61456" y="3024552"/>
            <a:ext cx="3149964" cy="299402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784125" y="2807676"/>
            <a:ext cx="1934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trained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664128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Results in Unity 3D</a:t>
            </a:r>
            <a:endParaRPr lang="it-IT" sz="4000" dirty="0"/>
          </a:p>
        </p:txBody>
      </p:sp>
      <p:pic>
        <p:nvPicPr>
          <p:cNvPr id="2" name="walkerrobot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0827" y="896815"/>
            <a:ext cx="9297659" cy="507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8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Conclusions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169984" y="650629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An interesting example of problem where a simple neural network</a:t>
            </a:r>
          </a:p>
          <a:p>
            <a:r>
              <a:rPr lang="it-IT" sz="3200" dirty="0" smtClean="0"/>
              <a:t> was coded has been shown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351691" y="1981198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The goal was reached only by a simple laptop and with a normal </a:t>
            </a:r>
          </a:p>
          <a:p>
            <a:r>
              <a:rPr lang="it-IT" sz="3200" dirty="0" smtClean="0"/>
              <a:t>home pc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-181707" y="3382106"/>
            <a:ext cx="12215446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sz="3200" dirty="0" smtClean="0"/>
              <a:t>New things can be added at the problem putting new goals at the problem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it-IT" sz="4000" dirty="0"/>
          </a:p>
        </p:txBody>
      </p:sp>
    </p:spTree>
    <p:extLst>
      <p:ext uri="{BB962C8B-B14F-4D97-AF65-F5344CB8AC3E}">
        <p14:creationId xmlns:p14="http://schemas.microsoft.com/office/powerpoint/2010/main" val="3609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The goal</a:t>
            </a:r>
            <a:endParaRPr lang="it-IT" sz="4000" dirty="0"/>
          </a:p>
        </p:txBody>
      </p:sp>
      <p:sp>
        <p:nvSpPr>
          <p:cNvPr id="2" name="Rectangle 1"/>
          <p:cNvSpPr/>
          <p:nvPr/>
        </p:nvSpPr>
        <p:spPr>
          <a:xfrm>
            <a:off x="3217985" y="126609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003431" y="1260230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1" name="Rectangle 80"/>
          <p:cNvSpPr/>
          <p:nvPr/>
        </p:nvSpPr>
        <p:spPr>
          <a:xfrm>
            <a:off x="3212124" y="20515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015154" y="206326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3" name="Rectangle 82"/>
          <p:cNvSpPr/>
          <p:nvPr/>
        </p:nvSpPr>
        <p:spPr>
          <a:xfrm>
            <a:off x="4794739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5615354" y="12719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Rectangle 84"/>
          <p:cNvSpPr/>
          <p:nvPr/>
        </p:nvSpPr>
        <p:spPr>
          <a:xfrm>
            <a:off x="4806463" y="208084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5609493" y="2074985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7" name="Rectangle 86"/>
          <p:cNvSpPr/>
          <p:nvPr/>
        </p:nvSpPr>
        <p:spPr>
          <a:xfrm>
            <a:off x="3212123" y="286043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3997569" y="287215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9" name="Rectangle 88"/>
          <p:cNvSpPr/>
          <p:nvPr/>
        </p:nvSpPr>
        <p:spPr>
          <a:xfrm>
            <a:off x="3223846" y="3681045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09292" y="367518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1" name="Rectangle 90"/>
          <p:cNvSpPr/>
          <p:nvPr/>
        </p:nvSpPr>
        <p:spPr>
          <a:xfrm>
            <a:off x="4806462" y="288973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5609492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3" name="Rectangle 92"/>
          <p:cNvSpPr/>
          <p:nvPr/>
        </p:nvSpPr>
        <p:spPr>
          <a:xfrm>
            <a:off x="4800601" y="36927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5603631" y="368690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5" name="Rectangle 94"/>
          <p:cNvSpPr/>
          <p:nvPr/>
        </p:nvSpPr>
        <p:spPr>
          <a:xfrm>
            <a:off x="6430108" y="1260230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7215554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7" name="Rectangle 96"/>
          <p:cNvSpPr/>
          <p:nvPr/>
        </p:nvSpPr>
        <p:spPr>
          <a:xfrm>
            <a:off x="6441831" y="20456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7227277" y="205739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9" name="Rectangle 98"/>
          <p:cNvSpPr/>
          <p:nvPr/>
        </p:nvSpPr>
        <p:spPr>
          <a:xfrm>
            <a:off x="8006862" y="1254368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8827477" y="12660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1" name="Rectangle 100"/>
          <p:cNvSpPr/>
          <p:nvPr/>
        </p:nvSpPr>
        <p:spPr>
          <a:xfrm>
            <a:off x="8018586" y="2074983"/>
            <a:ext cx="720969" cy="72097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8821616" y="2069123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3" name="Rectangle 102"/>
          <p:cNvSpPr/>
          <p:nvPr/>
        </p:nvSpPr>
        <p:spPr>
          <a:xfrm>
            <a:off x="6424246" y="2854569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209692" y="2866291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5" name="Rectangle 104"/>
          <p:cNvSpPr/>
          <p:nvPr/>
        </p:nvSpPr>
        <p:spPr>
          <a:xfrm>
            <a:off x="6435969" y="3675183"/>
            <a:ext cx="720969" cy="72097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7221415" y="3669322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7" name="Rectangle 106"/>
          <p:cNvSpPr/>
          <p:nvPr/>
        </p:nvSpPr>
        <p:spPr>
          <a:xfrm>
            <a:off x="8018585" y="288387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8821615" y="2878014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9" name="Rectangle 108"/>
          <p:cNvSpPr/>
          <p:nvPr/>
        </p:nvSpPr>
        <p:spPr>
          <a:xfrm>
            <a:off x="8012724" y="368690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FF00"/>
              </a:solidFill>
            </a:endParaRPr>
          </a:p>
        </p:txBody>
      </p:sp>
      <p:sp>
        <p:nvSpPr>
          <p:cNvPr id="110" name="Rectangle 109"/>
          <p:cNvSpPr/>
          <p:nvPr/>
        </p:nvSpPr>
        <p:spPr>
          <a:xfrm>
            <a:off x="8815754" y="3681046"/>
            <a:ext cx="720969" cy="72097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Isosceles Triangle 3"/>
          <p:cNvSpPr/>
          <p:nvPr/>
        </p:nvSpPr>
        <p:spPr>
          <a:xfrm>
            <a:off x="3200400" y="3710353"/>
            <a:ext cx="738554" cy="6858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4009259" y="1299356"/>
            <a:ext cx="762066" cy="707197"/>
          </a:xfrm>
          <a:prstGeom prst="rect">
            <a:avLst/>
          </a:prstGeom>
        </p:spPr>
      </p:pic>
      <p:cxnSp>
        <p:nvCxnSpPr>
          <p:cNvPr id="112" name="Straight Arrow Connector 111"/>
          <p:cNvCxnSpPr>
            <a:stCxn id="4" idx="0"/>
          </p:cNvCxnSpPr>
          <p:nvPr/>
        </p:nvCxnSpPr>
        <p:spPr>
          <a:xfrm flipV="1">
            <a:off x="3569677" y="2321169"/>
            <a:ext cx="17585" cy="13891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>
            <a:endCxn id="98" idx="3"/>
          </p:cNvCxnSpPr>
          <p:nvPr/>
        </p:nvCxnSpPr>
        <p:spPr>
          <a:xfrm>
            <a:off x="3587262" y="2356338"/>
            <a:ext cx="4360984" cy="615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>
            <a:stCxn id="101" idx="2"/>
          </p:cNvCxnSpPr>
          <p:nvPr/>
        </p:nvCxnSpPr>
        <p:spPr>
          <a:xfrm>
            <a:off x="8379071" y="2795953"/>
            <a:ext cx="8791" cy="131884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>
            <a:endCxn id="89" idx="3"/>
          </p:cNvCxnSpPr>
          <p:nvPr/>
        </p:nvCxnSpPr>
        <p:spPr>
          <a:xfrm flipH="1" flipV="1">
            <a:off x="3944815" y="4041530"/>
            <a:ext cx="4460631" cy="5568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>
            <a:stCxn id="105" idx="0"/>
          </p:cNvCxnSpPr>
          <p:nvPr/>
        </p:nvCxnSpPr>
        <p:spPr>
          <a:xfrm flipH="1" flipV="1">
            <a:off x="6787662" y="1617785"/>
            <a:ext cx="8792" cy="20573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>
            <a:endCxn id="83" idx="1"/>
          </p:cNvCxnSpPr>
          <p:nvPr/>
        </p:nvCxnSpPr>
        <p:spPr>
          <a:xfrm flipH="1" flipV="1">
            <a:off x="4794739" y="1620715"/>
            <a:ext cx="1992923" cy="146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>
            <a:stCxn id="5" idx="0"/>
          </p:cNvCxnSpPr>
          <p:nvPr/>
        </p:nvCxnSpPr>
        <p:spPr>
          <a:xfrm>
            <a:off x="4390292" y="2006553"/>
            <a:ext cx="23446" cy="12114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 flipV="1">
            <a:off x="4413738" y="3217985"/>
            <a:ext cx="2233247" cy="17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629400" y="3235569"/>
            <a:ext cx="0" cy="4396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Subtitle 2"/>
          <p:cNvSpPr>
            <a:spLocks noGrp="1"/>
          </p:cNvSpPr>
          <p:nvPr>
            <p:ph type="subTitle" idx="1"/>
          </p:nvPr>
        </p:nvSpPr>
        <p:spPr>
          <a:xfrm>
            <a:off x="1858107" y="5079146"/>
            <a:ext cx="9144000" cy="1655762"/>
          </a:xfrm>
        </p:spPr>
        <p:txBody>
          <a:bodyPr>
            <a:normAutofit/>
          </a:bodyPr>
          <a:lstStyle/>
          <a:p>
            <a:r>
              <a:rPr lang="it-IT" sz="2800" dirty="0" smtClean="0"/>
              <a:t>Each</a:t>
            </a:r>
            <a:r>
              <a:rPr lang="it-IT" sz="2800" dirty="0" smtClean="0"/>
              <a:t> </a:t>
            </a:r>
            <a:r>
              <a:rPr lang="it-IT" sz="2800" dirty="0" smtClean="0"/>
              <a:t>robot has to walk between the two assigned bases avoiding crashes with other robots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1414361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Thanks!</a:t>
            </a:r>
            <a:endParaRPr lang="it-IT" sz="4000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1535724" y="133056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dirty="0" smtClean="0"/>
              <a:t>Thanks everyone!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19822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Python to develop the neural network</a:t>
            </a:r>
            <a:endParaRPr lang="it-IT" sz="32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68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155" y="1354017"/>
            <a:ext cx="9144000" cy="2387600"/>
          </a:xfrm>
        </p:spPr>
        <p:txBody>
          <a:bodyPr>
            <a:norm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dirty="0" smtClean="0"/>
              <a:t>Unity 3D to show the dynamic of the simulation</a:t>
            </a:r>
            <a:endParaRPr lang="it-IT" sz="3200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Programs and languages</a:t>
            </a:r>
            <a:endParaRPr lang="it-IT" sz="40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609599" y="29308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3200" smtClean="0"/>
              <a:t>Python to develop the neural network</a:t>
            </a:r>
            <a:endParaRPr lang="it-IT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907" y="1529862"/>
            <a:ext cx="1090245" cy="10902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0284" y="2733430"/>
            <a:ext cx="2001716" cy="13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9950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71882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0" name="Oval 29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58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99550" y="5720366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17642" y="2918551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2381023" y="5758507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5" name="Oval 34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365998" y="5266964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</a:t>
            </a:r>
            <a:r>
              <a:rPr lang="it-IT" dirty="0" smtClean="0"/>
              <a:t>1-sqrt(1-1/(n of stop times))</a:t>
            </a:r>
            <a:r>
              <a:rPr lang="it-IT" dirty="0" smtClean="0"/>
              <a:t>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2774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1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3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904505" y="5810023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0" y="2596662"/>
            <a:ext cx="1205083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0" y="3686908"/>
            <a:ext cx="1205084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953874" y="5241206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</a:t>
            </a:r>
            <a:r>
              <a:rPr lang="it-IT" dirty="0" smtClean="0"/>
              <a:t>1-sqrt(1-1/(n of stop times))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51" name="Oval 5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6594940" y="2712572"/>
            <a:ext cx="1266456" cy="2660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5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763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0" y="562708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307016"/>
            <a:ext cx="1219200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>
          <a:xfrm>
            <a:off x="1506416" y="-1776046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 smtClean="0"/>
              <a:t>Neural Network</a:t>
            </a:r>
            <a:endParaRPr lang="it-IT" sz="4000" dirty="0"/>
          </a:p>
        </p:txBody>
      </p:sp>
      <p:sp>
        <p:nvSpPr>
          <p:cNvPr id="11" name="Rectangle 10"/>
          <p:cNvSpPr/>
          <p:nvPr/>
        </p:nvSpPr>
        <p:spPr>
          <a:xfrm>
            <a:off x="1776046" y="1301262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2561492" y="1295401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/>
          <p:cNvSpPr/>
          <p:nvPr/>
        </p:nvSpPr>
        <p:spPr>
          <a:xfrm>
            <a:off x="1770184" y="2033953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/>
          <p:cNvSpPr/>
          <p:nvPr/>
        </p:nvSpPr>
        <p:spPr>
          <a:xfrm>
            <a:off x="2561493" y="2033954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Rectangle 14"/>
          <p:cNvSpPr/>
          <p:nvPr/>
        </p:nvSpPr>
        <p:spPr>
          <a:xfrm>
            <a:off x="1770184" y="2772509"/>
            <a:ext cx="738554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Rectangle 15"/>
          <p:cNvSpPr/>
          <p:nvPr/>
        </p:nvSpPr>
        <p:spPr>
          <a:xfrm>
            <a:off x="2561492" y="2772508"/>
            <a:ext cx="744416" cy="6858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Isosceles Triangle 16"/>
          <p:cNvSpPr/>
          <p:nvPr/>
        </p:nvSpPr>
        <p:spPr>
          <a:xfrm rot="5400000">
            <a:off x="1072662" y="1987062"/>
            <a:ext cx="720969" cy="70338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3974123" y="2004646"/>
            <a:ext cx="668215" cy="6682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Oval 1"/>
          <p:cNvSpPr/>
          <p:nvPr/>
        </p:nvSpPr>
        <p:spPr>
          <a:xfrm>
            <a:off x="6101862" y="1230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096001" y="1858108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Oval 19"/>
          <p:cNvSpPr/>
          <p:nvPr/>
        </p:nvSpPr>
        <p:spPr>
          <a:xfrm>
            <a:off x="6096000" y="249115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Oval 20"/>
          <p:cNvSpPr/>
          <p:nvPr/>
        </p:nvSpPr>
        <p:spPr>
          <a:xfrm>
            <a:off x="6096000" y="3176954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Oval 21"/>
          <p:cNvSpPr/>
          <p:nvPr/>
        </p:nvSpPr>
        <p:spPr>
          <a:xfrm>
            <a:off x="6096001" y="38979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Oval 22"/>
          <p:cNvSpPr/>
          <p:nvPr/>
        </p:nvSpPr>
        <p:spPr>
          <a:xfrm>
            <a:off x="6096000" y="4583723"/>
            <a:ext cx="492369" cy="457200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4" name="Oval 23"/>
          <p:cNvSpPr/>
          <p:nvPr/>
        </p:nvSpPr>
        <p:spPr>
          <a:xfrm>
            <a:off x="6086672" y="5746124"/>
            <a:ext cx="492369" cy="4572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4" name="Straight Connector 3"/>
          <p:cNvCxnSpPr>
            <a:endCxn id="2" idx="2"/>
          </p:cNvCxnSpPr>
          <p:nvPr/>
        </p:nvCxnSpPr>
        <p:spPr>
          <a:xfrm flipV="1">
            <a:off x="2321169" y="1459523"/>
            <a:ext cx="3780693" cy="246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endCxn id="19" idx="2"/>
          </p:cNvCxnSpPr>
          <p:nvPr/>
        </p:nvCxnSpPr>
        <p:spPr>
          <a:xfrm flipV="1">
            <a:off x="2110154" y="2086708"/>
            <a:ext cx="3985847" cy="2344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endCxn id="20" idx="2"/>
          </p:cNvCxnSpPr>
          <p:nvPr/>
        </p:nvCxnSpPr>
        <p:spPr>
          <a:xfrm flipV="1">
            <a:off x="2286000" y="2719753"/>
            <a:ext cx="3810000" cy="322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endCxn id="21" idx="2"/>
          </p:cNvCxnSpPr>
          <p:nvPr/>
        </p:nvCxnSpPr>
        <p:spPr>
          <a:xfrm>
            <a:off x="2971800" y="1494692"/>
            <a:ext cx="3124200" cy="1910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22" idx="2"/>
          </p:cNvCxnSpPr>
          <p:nvPr/>
        </p:nvCxnSpPr>
        <p:spPr>
          <a:xfrm>
            <a:off x="3024554" y="2391508"/>
            <a:ext cx="3071447" cy="17350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23" idx="2"/>
          </p:cNvCxnSpPr>
          <p:nvPr/>
        </p:nvCxnSpPr>
        <p:spPr>
          <a:xfrm>
            <a:off x="3006969" y="3200400"/>
            <a:ext cx="3089031" cy="16119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863970" y="914400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cxnSp>
        <p:nvCxnSpPr>
          <p:cNvPr id="9" name="Straight Connector 8"/>
          <p:cNvCxnSpPr>
            <a:endCxn id="24" idx="2"/>
          </p:cNvCxnSpPr>
          <p:nvPr/>
        </p:nvCxnSpPr>
        <p:spPr>
          <a:xfrm>
            <a:off x="4304764" y="2944309"/>
            <a:ext cx="1781908" cy="3030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021016" y="1647092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[0,1]</a:t>
            </a:r>
            <a:endParaRPr lang="it-IT" dirty="0"/>
          </a:p>
        </p:txBody>
      </p:sp>
      <p:sp>
        <p:nvSpPr>
          <p:cNvPr id="32" name="TextBox 31"/>
          <p:cNvSpPr txBox="1"/>
          <p:nvPr/>
        </p:nvSpPr>
        <p:spPr>
          <a:xfrm>
            <a:off x="1402229" y="5732749"/>
            <a:ext cx="3063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base seen, 1=base seen]</a:t>
            </a:r>
            <a:endParaRPr lang="it-IT" dirty="0"/>
          </a:p>
        </p:txBody>
      </p:sp>
      <p:sp>
        <p:nvSpPr>
          <p:cNvPr id="33" name="TextBox 32"/>
          <p:cNvSpPr txBox="1"/>
          <p:nvPr/>
        </p:nvSpPr>
        <p:spPr>
          <a:xfrm>
            <a:off x="6078417" y="785446"/>
            <a:ext cx="1858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[0=none,1=agent]</a:t>
            </a:r>
            <a:endParaRPr lang="it-IT" dirty="0"/>
          </a:p>
        </p:txBody>
      </p:sp>
      <p:sp>
        <p:nvSpPr>
          <p:cNvPr id="34" name="Oval 33"/>
          <p:cNvSpPr/>
          <p:nvPr/>
        </p:nvSpPr>
        <p:spPr>
          <a:xfrm>
            <a:off x="7784123" y="2368062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35" name="Oval 34"/>
          <p:cNvSpPr/>
          <p:nvPr/>
        </p:nvSpPr>
        <p:spPr>
          <a:xfrm>
            <a:off x="7784124" y="3458308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6" name="Straight Connector 25"/>
          <p:cNvCxnSpPr>
            <a:stCxn id="2" idx="6"/>
            <a:endCxn id="34" idx="2"/>
          </p:cNvCxnSpPr>
          <p:nvPr/>
        </p:nvCxnSpPr>
        <p:spPr>
          <a:xfrm>
            <a:off x="6594231" y="1459523"/>
            <a:ext cx="1189892" cy="1137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19" idx="6"/>
            <a:endCxn id="34" idx="2"/>
          </p:cNvCxnSpPr>
          <p:nvPr/>
        </p:nvCxnSpPr>
        <p:spPr>
          <a:xfrm>
            <a:off x="6588370" y="2086708"/>
            <a:ext cx="1195753" cy="509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20" idx="6"/>
            <a:endCxn id="34" idx="2"/>
          </p:cNvCxnSpPr>
          <p:nvPr/>
        </p:nvCxnSpPr>
        <p:spPr>
          <a:xfrm flipV="1">
            <a:off x="6588369" y="2596662"/>
            <a:ext cx="1195754" cy="1230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21" idx="5"/>
            <a:endCxn id="34" idx="2"/>
          </p:cNvCxnSpPr>
          <p:nvPr/>
        </p:nvCxnSpPr>
        <p:spPr>
          <a:xfrm flipV="1">
            <a:off x="6516263" y="2596662"/>
            <a:ext cx="1267860" cy="9705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22" idx="6"/>
            <a:endCxn id="34" idx="2"/>
          </p:cNvCxnSpPr>
          <p:nvPr/>
        </p:nvCxnSpPr>
        <p:spPr>
          <a:xfrm flipV="1">
            <a:off x="6588370" y="2596662"/>
            <a:ext cx="1195753" cy="15298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3" idx="5"/>
            <a:endCxn id="34" idx="2"/>
          </p:cNvCxnSpPr>
          <p:nvPr/>
        </p:nvCxnSpPr>
        <p:spPr>
          <a:xfrm flipV="1">
            <a:off x="6516263" y="2596662"/>
            <a:ext cx="1267860" cy="2377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24" idx="6"/>
            <a:endCxn id="34" idx="2"/>
          </p:cNvCxnSpPr>
          <p:nvPr/>
        </p:nvCxnSpPr>
        <p:spPr>
          <a:xfrm flipV="1">
            <a:off x="6579041" y="2596662"/>
            <a:ext cx="1205082" cy="33780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2" idx="6"/>
            <a:endCxn id="35" idx="2"/>
          </p:cNvCxnSpPr>
          <p:nvPr/>
        </p:nvCxnSpPr>
        <p:spPr>
          <a:xfrm>
            <a:off x="6594231" y="1459523"/>
            <a:ext cx="1189893" cy="22273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>
            <a:stCxn id="19" idx="6"/>
            <a:endCxn id="35" idx="2"/>
          </p:cNvCxnSpPr>
          <p:nvPr/>
        </p:nvCxnSpPr>
        <p:spPr>
          <a:xfrm>
            <a:off x="6588370" y="2086708"/>
            <a:ext cx="1195754" cy="1600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20" idx="6"/>
            <a:endCxn id="35" idx="2"/>
          </p:cNvCxnSpPr>
          <p:nvPr/>
        </p:nvCxnSpPr>
        <p:spPr>
          <a:xfrm>
            <a:off x="6588369" y="2719753"/>
            <a:ext cx="1195755" cy="9671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21" idx="6"/>
            <a:endCxn id="35" idx="2"/>
          </p:cNvCxnSpPr>
          <p:nvPr/>
        </p:nvCxnSpPr>
        <p:spPr>
          <a:xfrm>
            <a:off x="6588369" y="3405554"/>
            <a:ext cx="1195755" cy="2813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>
            <a:stCxn id="22" idx="5"/>
            <a:endCxn id="35" idx="2"/>
          </p:cNvCxnSpPr>
          <p:nvPr/>
        </p:nvCxnSpPr>
        <p:spPr>
          <a:xfrm flipV="1">
            <a:off x="6516264" y="3686908"/>
            <a:ext cx="1267860" cy="601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>
            <a:stCxn id="23" idx="6"/>
            <a:endCxn id="35" idx="2"/>
          </p:cNvCxnSpPr>
          <p:nvPr/>
        </p:nvCxnSpPr>
        <p:spPr>
          <a:xfrm flipV="1">
            <a:off x="6588369" y="3686908"/>
            <a:ext cx="1195755" cy="11254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24" idx="6"/>
            <a:endCxn id="35" idx="2"/>
          </p:cNvCxnSpPr>
          <p:nvPr/>
        </p:nvCxnSpPr>
        <p:spPr>
          <a:xfrm flipV="1">
            <a:off x="6579041" y="3686908"/>
            <a:ext cx="1205083" cy="22878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9132276" y="2379784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9132277" y="3470030"/>
            <a:ext cx="492369" cy="457200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28" name="Straight Connector 27"/>
          <p:cNvCxnSpPr>
            <a:stCxn id="34" idx="6"/>
            <a:endCxn id="47" idx="2"/>
          </p:cNvCxnSpPr>
          <p:nvPr/>
        </p:nvCxnSpPr>
        <p:spPr>
          <a:xfrm>
            <a:off x="8276492" y="2596662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35" idx="6"/>
            <a:endCxn id="47" idx="2"/>
          </p:cNvCxnSpPr>
          <p:nvPr/>
        </p:nvCxnSpPr>
        <p:spPr>
          <a:xfrm flipV="1">
            <a:off x="8276493" y="2608384"/>
            <a:ext cx="855783" cy="10785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34" idx="6"/>
            <a:endCxn id="49" idx="2"/>
          </p:cNvCxnSpPr>
          <p:nvPr/>
        </p:nvCxnSpPr>
        <p:spPr>
          <a:xfrm>
            <a:off x="8276492" y="2596662"/>
            <a:ext cx="855785" cy="1101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35" idx="6"/>
            <a:endCxn id="49" idx="2"/>
          </p:cNvCxnSpPr>
          <p:nvPr/>
        </p:nvCxnSpPr>
        <p:spPr>
          <a:xfrm>
            <a:off x="8276493" y="3686908"/>
            <a:ext cx="855784" cy="117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47" idx="6"/>
          </p:cNvCxnSpPr>
          <p:nvPr/>
        </p:nvCxnSpPr>
        <p:spPr>
          <a:xfrm flipV="1">
            <a:off x="9624645" y="2602522"/>
            <a:ext cx="732693" cy="5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49" idx="6"/>
          </p:cNvCxnSpPr>
          <p:nvPr/>
        </p:nvCxnSpPr>
        <p:spPr>
          <a:xfrm>
            <a:off x="9624646" y="3698630"/>
            <a:ext cx="750276" cy="117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8710248" y="1869830"/>
            <a:ext cx="2991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rotation,1=rotation 90°]</a:t>
            </a:r>
            <a:endParaRPr lang="it-IT" dirty="0"/>
          </a:p>
        </p:txBody>
      </p:sp>
      <p:sp>
        <p:nvSpPr>
          <p:cNvPr id="66" name="TextBox 65"/>
          <p:cNvSpPr txBox="1"/>
          <p:nvPr/>
        </p:nvSpPr>
        <p:spPr>
          <a:xfrm>
            <a:off x="8634048" y="4202722"/>
            <a:ext cx="2242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[0=no  move,1=move]</a:t>
            </a:r>
            <a:endParaRPr lang="it-IT" dirty="0"/>
          </a:p>
        </p:txBody>
      </p:sp>
      <p:sp>
        <p:nvSpPr>
          <p:cNvPr id="61" name="Oval 60"/>
          <p:cNvSpPr/>
          <p:nvPr/>
        </p:nvSpPr>
        <p:spPr>
          <a:xfrm>
            <a:off x="6097404" y="5190187"/>
            <a:ext cx="492369" cy="457200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F0000"/>
              </a:solidFill>
            </a:endParaRPr>
          </a:p>
        </p:txBody>
      </p:sp>
      <p:cxnSp>
        <p:nvCxnSpPr>
          <p:cNvPr id="45" name="Straight Connector 44"/>
          <p:cNvCxnSpPr>
            <a:stCxn id="61" idx="6"/>
            <a:endCxn id="34" idx="2"/>
          </p:cNvCxnSpPr>
          <p:nvPr/>
        </p:nvCxnSpPr>
        <p:spPr>
          <a:xfrm flipV="1">
            <a:off x="6589773" y="2596662"/>
            <a:ext cx="1194350" cy="2822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>
            <a:stCxn id="61" idx="6"/>
            <a:endCxn id="35" idx="2"/>
          </p:cNvCxnSpPr>
          <p:nvPr/>
        </p:nvCxnSpPr>
        <p:spPr>
          <a:xfrm flipV="1">
            <a:off x="6589773" y="3686908"/>
            <a:ext cx="1194351" cy="17318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1464477" y="5331359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/>
              <a:t>[</a:t>
            </a:r>
            <a:r>
              <a:rPr lang="it-IT" dirty="0" smtClean="0"/>
              <a:t>1-sqrt(1-1/(n of stop times))</a:t>
            </a:r>
            <a:r>
              <a:rPr lang="it-IT" dirty="0" smtClean="0"/>
              <a:t>]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01546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480</Words>
  <Application>Microsoft Office PowerPoint</Application>
  <PresentationFormat>Widescreen</PresentationFormat>
  <Paragraphs>76</Paragraphs>
  <Slides>20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Robot-Walker</vt:lpstr>
      <vt:lpstr>PowerPoint Presentation</vt:lpstr>
      <vt:lpstr>PowerPoint Presentation</vt:lpstr>
      <vt:lpstr>Unity 3D to show the dynamic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Robot-Walker</dc:title>
  <dc:creator>Paolo</dc:creator>
  <cp:lastModifiedBy>Microsoft account</cp:lastModifiedBy>
  <cp:revision>36</cp:revision>
  <dcterms:created xsi:type="dcterms:W3CDTF">2019-06-18T16:04:32Z</dcterms:created>
  <dcterms:modified xsi:type="dcterms:W3CDTF">2022-10-14T15:33:44Z</dcterms:modified>
</cp:coreProperties>
</file>

<file path=docProps/thumbnail.jpeg>
</file>